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530" r:id="rId2"/>
    <p:sldId id="676" r:id="rId3"/>
    <p:sldId id="677" r:id="rId4"/>
    <p:sldId id="678" r:id="rId5"/>
    <p:sldId id="679" r:id="rId6"/>
    <p:sldId id="680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693" r:id="rId20"/>
    <p:sldId id="694" r:id="rId21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3937"/>
    <a:srgbClr val="000099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78" d="100"/>
          <a:sy n="78" d="100"/>
        </p:scale>
        <p:origin x="10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18.12.2024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96080" y="692697"/>
            <a:ext cx="7912424" cy="331236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Świętokrzyskie Biuro Rozwoju Regionalnego –</a:t>
            </a:r>
            <a:br>
              <a:rPr lang="pl-PL" sz="3200" dirty="0" smtClean="0"/>
            </a:br>
            <a:r>
              <a:rPr lang="pl-PL" sz="3200" dirty="0" smtClean="0"/>
              <a:t>Biuro Programów Rozwoju Obszarów Wiejskich </a:t>
            </a:r>
            <a:endParaRPr lang="pl-PL" sz="32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xfrm>
            <a:off x="2411759" y="5229200"/>
            <a:ext cx="6552853" cy="13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 smtClean="0"/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005064"/>
            <a:ext cx="3672408" cy="24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PONIDZIE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- 1 350 000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783 000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58,00 %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2 133 000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2 019 292,79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94,67%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- 153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94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8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</a:t>
            </a:r>
            <a:br>
              <a:rPr lang="pl-PL" b="0" dirty="0" smtClean="0">
                <a:solidFill>
                  <a:srgbClr val="000000"/>
                </a:solidFill>
              </a:rPr>
            </a:br>
            <a:r>
              <a:rPr lang="pl-PL" b="0" dirty="0" smtClean="0">
                <a:solidFill>
                  <a:srgbClr val="000000"/>
                </a:solidFill>
              </a:rPr>
              <a:t>Powiatu Opatowskiego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- 1 125 000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449 500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39,96 %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1 574 500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1 528 607,59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97,09% (97,38%)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4 640,37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- 71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56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4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</a:t>
            </a:r>
            <a:br>
              <a:rPr lang="pl-PL" b="0" dirty="0" smtClean="0">
                <a:solidFill>
                  <a:srgbClr val="000000"/>
                </a:solidFill>
              </a:rPr>
            </a:br>
            <a:r>
              <a:rPr lang="pl-PL" b="0" dirty="0" smtClean="0">
                <a:solidFill>
                  <a:srgbClr val="000000"/>
                </a:solidFill>
              </a:rPr>
              <a:t>Ziemi Sandomierskiej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- 1 800 000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971 000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53,94 %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2 771 000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2 577 088,93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93,00% (93,10%)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2 784,22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- 197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136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17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Stowarzyszenie "Lokalna Grupa Działania - U ŹRÓDEŁ"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- 2 137 500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788 500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36,89 %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2 926 000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2 850 214,82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97,41%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- 176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115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5</a:t>
            </a:r>
            <a:endParaRPr lang="pl-PL" sz="2400" dirty="0" smtClean="0"/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Stowarzyszenie "Lokalna Grupa Działania - Wokół Łysej Góry"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- 1 900 000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1 079 500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56,82 %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2 979 500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2 828 975,68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94,95%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- 261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132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23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Stowarzyszenie Lokalna Grupa Działania "Krzemienny Krąg"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- 2 000 000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990 000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49,50 %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2 979 500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2 756 250,24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92,18% (96,63%)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132 177,03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- 128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111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4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Stowarzyszenie Lokalna Grupa Działania "Razem na Piaskowcu"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- 1 575 000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874 000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55,49 %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2 449 000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2 371 568,13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96,84% (97,10%)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6 496,52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- 177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110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12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Stowarzyszenie Lokalna Grupa Działania "Ziemia Jędrzejowska - GRYF"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- 2 218 112,53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1 291 500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58,23 %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3 509 612,53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3 463 963,28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98,70% (98,81%)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3 840,28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- 222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157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11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Stowarzyszenie Rozwoju Wsi Świętokrzyskiej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- 2 000 </a:t>
            </a:r>
            <a:r>
              <a:rPr lang="pl-PL" sz="2400" dirty="0" err="1" smtClean="0"/>
              <a:t>000</a:t>
            </a:r>
            <a:r>
              <a:rPr lang="pl-PL" sz="2400" dirty="0" smtClean="0"/>
              <a:t>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1 139 000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56,95 %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3 139 000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3 102 374,61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98,83%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- 144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115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5</a:t>
            </a:r>
            <a:endParaRPr lang="pl-PL" sz="2400" dirty="0" smtClean="0"/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Zmiana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28 830 612,53 euro (środki na wejściu do programu)</a:t>
            </a:r>
          </a:p>
          <a:p>
            <a:pPr marL="0" lvl="0" indent="0">
              <a:buNone/>
            </a:pPr>
            <a:r>
              <a:rPr lang="pl-PL" sz="2400" dirty="0" smtClean="0"/>
              <a:t>Indykatywnie w zł 115 322 450,12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43 862 362,53 euro (środki po bonusach)</a:t>
            </a:r>
          </a:p>
          <a:p>
            <a:pPr marL="0" lvl="0" indent="0">
              <a:buNone/>
            </a:pPr>
            <a:r>
              <a:rPr lang="pl-PL" sz="2400" dirty="0"/>
              <a:t>Indykatywnie w zł </a:t>
            </a:r>
            <a:r>
              <a:rPr lang="pl-PL" sz="2400" smtClean="0"/>
              <a:t>175 449 </a:t>
            </a:r>
            <a:r>
              <a:rPr lang="pl-PL" sz="2400" dirty="0"/>
              <a:t>450,12</a:t>
            </a:r>
            <a:endParaRPr lang="pl-PL" sz="24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52,14 %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41 474 430,86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94,56%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– 2 631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1 811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Protesty – 141 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Królewskie </a:t>
            </a:r>
            <a:r>
              <a:rPr lang="pl-PL" b="0" dirty="0" err="1" smtClean="0">
                <a:solidFill>
                  <a:srgbClr val="000000"/>
                </a:solidFill>
              </a:rPr>
              <a:t>Ponidzie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- 2 025 000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1 173 000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57,93 %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3 198 000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3 169 080,95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99,10% (99,57%)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15 154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- 167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14 </a:t>
            </a:r>
            <a:endParaRPr lang="pl-PL" sz="2400" dirty="0"/>
          </a:p>
          <a:p>
            <a:pPr lvl="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Zarządzanie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6 752 825,32 </a:t>
            </a:r>
            <a:r>
              <a:rPr lang="pl-PL" sz="2400" dirty="0"/>
              <a:t>euro (środki na wejściu do programu)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7 </a:t>
            </a:r>
            <a:r>
              <a:rPr lang="pl-PL" sz="2400" dirty="0"/>
              <a:t>887 785,32 euro (środki po </a:t>
            </a:r>
            <a:r>
              <a:rPr lang="pl-PL" sz="2400" dirty="0" smtClean="0"/>
              <a:t>bonusie)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1 134 960 euro (dodatkowe środki)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w okresie programowania – 16,81 %</a:t>
            </a:r>
          </a:p>
          <a:p>
            <a:pPr marL="355600" indent="0">
              <a:buNone/>
            </a:pPr>
            <a:endParaRPr lang="pl-PL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1241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- Dorzecze Wisły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- 1 125 000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647 500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57,56 %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1 772 500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1 760 975,25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99,35% (99,56%)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3 712,30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- 128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85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1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"Białe Ługi"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- 2 137 500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1 186 750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55,52 %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3 324 250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3 318 612,98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99,83% (99,91%)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2 784,22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- 160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133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12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</a:t>
            </a:r>
            <a:br>
              <a:rPr lang="pl-PL" b="0" dirty="0" smtClean="0">
                <a:solidFill>
                  <a:srgbClr val="000000"/>
                </a:solidFill>
              </a:rPr>
            </a:br>
            <a:r>
              <a:rPr lang="pl-PL" b="0" dirty="0" smtClean="0">
                <a:solidFill>
                  <a:srgbClr val="000000"/>
                </a:solidFill>
              </a:rPr>
              <a:t>"Dorzecze Bobrzy"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- 1 800 000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667 000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37,06 %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2 467 000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2 375 807,85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96,30%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- 199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116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9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</a:t>
            </a:r>
            <a:br>
              <a:rPr lang="pl-PL" b="0" dirty="0" smtClean="0">
                <a:solidFill>
                  <a:srgbClr val="000000"/>
                </a:solidFill>
              </a:rPr>
            </a:br>
            <a:r>
              <a:rPr lang="pl-PL" b="0" dirty="0" smtClean="0">
                <a:solidFill>
                  <a:srgbClr val="000000"/>
                </a:solidFill>
              </a:rPr>
              <a:t>"Nad Czarną i Pilicą"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- 1 187 500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669 000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56,34 %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1 856 500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1 680 626,89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90,53% (94,76%)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78 602,54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- 67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53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1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</a:t>
            </a:r>
            <a:br>
              <a:rPr lang="pl-PL" b="0" dirty="0" smtClean="0">
                <a:solidFill>
                  <a:srgbClr val="000000"/>
                </a:solidFill>
              </a:rPr>
            </a:br>
            <a:r>
              <a:rPr lang="pl-PL" b="0" dirty="0" smtClean="0">
                <a:solidFill>
                  <a:srgbClr val="000000"/>
                </a:solidFill>
              </a:rPr>
              <a:t>"Perły Czarnej Nidy"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- 1 187 500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523 000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44,04 %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1 710 500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1 683 771,41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98,44% (100,47%)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34 802,78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- 116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76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</a:t>
            </a:r>
            <a:r>
              <a:rPr lang="pl-PL" sz="2400" dirty="0" smtClean="0"/>
              <a:t>2</a:t>
            </a:r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"Perły </a:t>
            </a:r>
            <a:r>
              <a:rPr lang="pl-PL" b="0" dirty="0" err="1" smtClean="0">
                <a:solidFill>
                  <a:srgbClr val="000000"/>
                </a:solidFill>
              </a:rPr>
              <a:t>Ponidzia</a:t>
            </a:r>
            <a:r>
              <a:rPr lang="pl-PL" b="0" dirty="0" smtClean="0">
                <a:solidFill>
                  <a:srgbClr val="000000"/>
                </a:solidFill>
              </a:rPr>
              <a:t>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- 1 125 000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625 500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55,60 %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1 750 500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1 726 314,67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98,62% (98,78%)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Do rozliczenia pozostaje – 2 784,22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- 95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83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/>
              <a:t>Protesty – 2</a:t>
            </a:r>
            <a:endParaRPr lang="pl-PL" sz="2400" dirty="0" smtClean="0"/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 smtClean="0">
                <a:solidFill>
                  <a:srgbClr val="000000"/>
                </a:solidFill>
              </a:rPr>
              <a:t>Lokalna Grupa Działania </a:t>
            </a:r>
            <a:br>
              <a:rPr lang="pl-PL" b="0" dirty="0" smtClean="0">
                <a:solidFill>
                  <a:srgbClr val="000000"/>
                </a:solidFill>
              </a:rPr>
            </a:br>
            <a:r>
              <a:rPr lang="pl-PL" b="0" dirty="0" smtClean="0">
                <a:solidFill>
                  <a:srgbClr val="000000"/>
                </a:solidFill>
              </a:rPr>
              <a:t>"Region Włoszczowski"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Pierwotna wartość LSR - 2 137 500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Bonusy łącznie – 1 174 000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Zmiana wartości LSR w okresie programowania – 54,92 %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Ostateczna wartość LSR – 3 311 500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na poziomie płatności – 3 260 904,79 euro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Wykonanie procentowe – płatności – 98,47%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Wnioski - 170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Umowy – 118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l-PL" sz="2400" dirty="0" smtClean="0"/>
              <a:t>Protesty – 11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355600" indent="0">
              <a:buNone/>
            </a:pPr>
            <a:endParaRPr lang="pl-PL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>
              <a:buFontTx/>
              <a:buChar char="-"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012816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</Template>
  <TotalTime>10303</TotalTime>
  <Words>1273</Words>
  <Application>Microsoft Office PowerPoint</Application>
  <PresentationFormat>Pokaz na ekranie (4:3)</PresentationFormat>
  <Paragraphs>297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Leader</vt:lpstr>
      <vt:lpstr>Świętokrzyskie Biuro Rozwoju Regionalnego – Biuro Programów Rozwoju Obszarów Wiejskich </vt:lpstr>
      <vt:lpstr>Królewskie Ponidzie</vt:lpstr>
      <vt:lpstr>Lokalna Grupa Działania - Dorzecze Wisły</vt:lpstr>
      <vt:lpstr>Lokalna Grupa Działania "Białe Ługi"</vt:lpstr>
      <vt:lpstr>Lokalna Grupa Działania  "Dorzecze Bobrzy"</vt:lpstr>
      <vt:lpstr>Lokalna Grupa Działania  "Nad Czarną i Pilicą"</vt:lpstr>
      <vt:lpstr>Lokalna Grupa Działania  "Perły Czarnej Nidy"</vt:lpstr>
      <vt:lpstr>Lokalna Grupa Działania "Perły Ponidzia"</vt:lpstr>
      <vt:lpstr>Lokalna Grupa Działania  "Region Włoszczowski"</vt:lpstr>
      <vt:lpstr>Lokalna Grupa Działania PONIDZIE</vt:lpstr>
      <vt:lpstr>Lokalna Grupa Działania  Powiatu Opatowskiego</vt:lpstr>
      <vt:lpstr>Lokalna Grupa Działania  Ziemi Sandomierskiej</vt:lpstr>
      <vt:lpstr>Stowarzyszenie "Lokalna Grupa Działania - U ŹRÓDEŁ"</vt:lpstr>
      <vt:lpstr>Stowarzyszenie "Lokalna Grupa Działania - Wokół Łysej Góry"</vt:lpstr>
      <vt:lpstr>Stowarzyszenie Lokalna Grupa Działania "Krzemienny Krąg"</vt:lpstr>
      <vt:lpstr>Stowarzyszenie Lokalna Grupa Działania "Razem na Piaskowcu"</vt:lpstr>
      <vt:lpstr>Stowarzyszenie Lokalna Grupa Działania "Ziemia Jędrzejowska - GRYF"</vt:lpstr>
      <vt:lpstr>Stowarzyszenie Rozwoju Wsi Świętokrzyskiej</vt:lpstr>
      <vt:lpstr>Zmiana</vt:lpstr>
      <vt:lpstr>Zarządzanie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Aneta Śliwińska</cp:lastModifiedBy>
  <cp:revision>1042</cp:revision>
  <cp:lastPrinted>2019-03-19T10:16:25Z</cp:lastPrinted>
  <dcterms:created xsi:type="dcterms:W3CDTF">2009-06-02T12:46:28Z</dcterms:created>
  <dcterms:modified xsi:type="dcterms:W3CDTF">2024-12-18T07:27:30Z</dcterms:modified>
</cp:coreProperties>
</file>